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8" r:id="rId42"/>
    <p:sldId id="299" r:id="rId43"/>
    <p:sldId id="300" r:id="rId44"/>
    <p:sldId id="301" r:id="rId45"/>
    <p:sldId id="302" r:id="rId46"/>
    <p:sldId id="303" r:id="rId47"/>
    <p:sldId id="304" r:id="rId48"/>
    <p:sldId id="305" r:id="rId49"/>
    <p:sldId id="307" r:id="rId50"/>
    <p:sldId id="306" r:id="rId51"/>
    <p:sldId id="308" r:id="rId52"/>
    <p:sldId id="285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7" r:id="rId61"/>
    <p:sldId id="318" r:id="rId62"/>
    <p:sldId id="319" r:id="rId63"/>
    <p:sldId id="320" r:id="rId64"/>
    <p:sldId id="369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28" r:id="rId73"/>
    <p:sldId id="316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8" r:id="rId83"/>
    <p:sldId id="337" r:id="rId84"/>
    <p:sldId id="340" r:id="rId85"/>
    <p:sldId id="339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  <p:sldId id="357" r:id="rId103"/>
    <p:sldId id="358" r:id="rId104"/>
    <p:sldId id="359" r:id="rId105"/>
    <p:sldId id="360" r:id="rId106"/>
    <p:sldId id="361" r:id="rId107"/>
    <p:sldId id="362" r:id="rId108"/>
    <p:sldId id="363" r:id="rId109"/>
    <p:sldId id="364" r:id="rId110"/>
    <p:sldId id="365" r:id="rId111"/>
    <p:sldId id="366" r:id="rId112"/>
    <p:sldId id="367" r:id="rId113"/>
    <p:sldId id="368" r:id="rId1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58" autoAdjust="0"/>
    <p:restoredTop sz="94660"/>
  </p:normalViewPr>
  <p:slideViewPr>
    <p:cSldViewPr snapToGrid="0">
      <p:cViewPr varScale="1">
        <p:scale>
          <a:sx n="77" d="100"/>
          <a:sy n="77" d="100"/>
        </p:scale>
        <p:origin x="120" y="9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theme" Target="theme/theme1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tableStyles" Target="tableStyles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presProps" Target="pres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212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397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917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405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607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078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590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232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634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958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4016" y="6047232"/>
            <a:ext cx="2036065" cy="17888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76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573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057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jpe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jpeg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jpeg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jpe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jpe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jpeg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jpeg"/><Relationship Id="rId1" Type="http://schemas.openxmlformats.org/officeDocument/2006/relationships/slideLayout" Target="../slideLayouts/slideLayout7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7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jpeg"/><Relationship Id="rId1" Type="http://schemas.openxmlformats.org/officeDocument/2006/relationships/slideLayout" Target="../slideLayouts/slideLayout7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jpeg"/><Relationship Id="rId1" Type="http://schemas.openxmlformats.org/officeDocument/2006/relationships/slideLayout" Target="../slideLayouts/slideLayout7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4.png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Budget Tools 2nd Ed.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Appendix B</a:t>
            </a:r>
          </a:p>
          <a:p>
            <a:r>
              <a:rPr lang="en-US" smtClean="0"/>
              <a:t>Spreadsheeting Basics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98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Sheet Name With Space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25" y="3230795"/>
            <a:ext cx="7905750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33061058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Choose a Source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5756" y="365125"/>
            <a:ext cx="5675381" cy="6023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27731226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 Finding Your Source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24115" y="1825625"/>
            <a:ext cx="774377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95457686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183441"/>
            <a:ext cx="10515600" cy="1325563"/>
          </a:xfrm>
        </p:spPr>
        <p:txBody>
          <a:bodyPr/>
          <a:lstStyle/>
          <a:p>
            <a:r>
              <a:rPr lang="en-US" dirty="0" smtClean="0"/>
              <a:t>Selections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 b="60738"/>
          <a:stretch/>
        </p:blipFill>
        <p:spPr bwMode="auto">
          <a:xfrm>
            <a:off x="2529490" y="1194762"/>
            <a:ext cx="7133019" cy="309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2" cstate="print"/>
          <a:srcRect t="85496"/>
          <a:stretch/>
        </p:blipFill>
        <p:spPr bwMode="auto">
          <a:xfrm>
            <a:off x="2529490" y="4639951"/>
            <a:ext cx="7133019" cy="1143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65221" y="6481011"/>
            <a:ext cx="2286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Image altered for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92803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Selections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 cstate="print"/>
          <a:srcRect b="63026"/>
          <a:stretch/>
        </p:blipFill>
        <p:spPr bwMode="auto">
          <a:xfrm>
            <a:off x="3358406" y="1856590"/>
            <a:ext cx="5160063" cy="2041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 rotWithShape="1">
          <a:blip r:embed="rId2" cstate="print"/>
          <a:srcRect t="80351"/>
          <a:stretch/>
        </p:blipFill>
        <p:spPr bwMode="auto">
          <a:xfrm>
            <a:off x="3315888" y="4379495"/>
            <a:ext cx="5245100" cy="1091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65221" y="6481011"/>
            <a:ext cx="2286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Image altered for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5961280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 rotWithShape="1">
          <a:blip r:embed="rId2" cstate="print"/>
          <a:srcRect b="59656"/>
          <a:stretch/>
        </p:blipFill>
        <p:spPr bwMode="auto">
          <a:xfrm>
            <a:off x="3456305" y="1690688"/>
            <a:ext cx="5279390" cy="2262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 rotWithShape="1">
          <a:blip r:embed="rId2" cstate="print"/>
          <a:srcRect t="84404"/>
          <a:stretch/>
        </p:blipFill>
        <p:spPr bwMode="auto">
          <a:xfrm>
            <a:off x="3456305" y="4219074"/>
            <a:ext cx="5279390" cy="87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65221" y="6481011"/>
            <a:ext cx="2286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Image altered for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428491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Pivot Data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9986" y="489616"/>
            <a:ext cx="5949656" cy="5687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81178693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Select Pivot Table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 b="80756"/>
          <a:stretch/>
        </p:blipFill>
        <p:spPr bwMode="auto">
          <a:xfrm>
            <a:off x="442662" y="2938233"/>
            <a:ext cx="11306676" cy="2079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17657390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Selections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24100" y="2813176"/>
            <a:ext cx="75438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96398397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12758" y="0"/>
            <a:ext cx="8566485" cy="6786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92378191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2062" y="0"/>
            <a:ext cx="8667876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996252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</a:t>
            </a:r>
            <a:endParaRPr lang="en-US" dirty="0"/>
          </a:p>
        </p:txBody>
      </p:sp>
      <p:pic>
        <p:nvPicPr>
          <p:cNvPr id="4" name="Content Placeholder 3" descr="O:\BackupBT2e\BT2E\Dan\Spreadsheet\AppendixC\009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1987" y="2183462"/>
            <a:ext cx="6819900" cy="17525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88104832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2062" y="1"/>
            <a:ext cx="866787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30246032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2062" y="1"/>
            <a:ext cx="866787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39013627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2062" y="0"/>
            <a:ext cx="8633222" cy="6830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58216310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2062" y="1"/>
            <a:ext cx="8649264" cy="6843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318248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Subtraction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3277293"/>
            <a:ext cx="67056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049459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7568" y="365125"/>
            <a:ext cx="10515600" cy="1325563"/>
          </a:xfrm>
        </p:spPr>
        <p:txBody>
          <a:bodyPr/>
          <a:lstStyle/>
          <a:p>
            <a:r>
              <a:rPr lang="en-US" dirty="0" smtClean="0"/>
              <a:t>Summation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96455" y="908232"/>
            <a:ext cx="6724650" cy="550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587927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Summation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605045" y="2649817"/>
            <a:ext cx="2981906" cy="2590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1300"/>
              </a:lnSpc>
              <a:spcBef>
                <a:spcPts val="1200"/>
              </a:spcBef>
              <a:spcAft>
                <a:spcPts val="1200"/>
              </a:spcAft>
              <a:tabLst>
                <a:tab pos="2108200" algn="ctr"/>
              </a:tabLst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entury Old Style"/>
              </a:rPr>
              <a:t>=</a:t>
            </a:r>
            <a:r>
              <a:rPr lang="en-US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entury Old Style"/>
              </a:rPr>
              <a:t>SUM(B5:B10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entury Old Style"/>
              </a:rPr>
              <a:t>)</a:t>
            </a:r>
            <a:endParaRPr lang="en-US" sz="1200" spc="125" dirty="0">
              <a:solidFill>
                <a:srgbClr val="000000"/>
              </a:solidFill>
              <a:effectLst/>
              <a:latin typeface="Century Old Style"/>
              <a:ea typeface="Times New Roman" panose="02020603050405020304" pitchFamily="18" charset="0"/>
              <a:cs typeface="Century Old Style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564696" y="3470678"/>
            <a:ext cx="5062604" cy="3369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1300"/>
              </a:lnSpc>
              <a:spcBef>
                <a:spcPts val="1200"/>
              </a:spcBef>
              <a:spcAft>
                <a:spcPts val="1200"/>
              </a:spcAft>
              <a:tabLst>
                <a:tab pos="2108200" algn="ctr"/>
              </a:tabLst>
            </a:pPr>
            <a:r>
              <a:rPr lang="en-US" sz="4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entury Old Style"/>
              </a:rPr>
              <a:t>=SUM(Sheet1:B5:B10)</a:t>
            </a:r>
            <a:endParaRPr lang="en-US" sz="2800" spc="125" dirty="0">
              <a:solidFill>
                <a:srgbClr val="000000"/>
              </a:solidFill>
              <a:effectLst/>
              <a:latin typeface="Century Old Style"/>
              <a:ea typeface="Times New Roman" panose="02020603050405020304" pitchFamily="18" charset="0"/>
              <a:cs typeface="Century Old Style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493362" y="4817664"/>
            <a:ext cx="5205272" cy="3249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1300"/>
              </a:lnSpc>
              <a:spcBef>
                <a:spcPts val="1300"/>
              </a:spcBef>
              <a:spcAft>
                <a:spcPts val="1300"/>
              </a:spcAft>
              <a:tabLst>
                <a:tab pos="2108200" algn="ctr"/>
              </a:tabLst>
            </a:pPr>
            <a:r>
              <a:rPr lang="en-US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entury Old Style"/>
              </a:rPr>
              <a:t>=B5+B6+B7+B8+B9+B10</a:t>
            </a:r>
            <a:endParaRPr lang="en-US" sz="2400" spc="125" dirty="0">
              <a:solidFill>
                <a:srgbClr val="000000"/>
              </a:solidFill>
              <a:effectLst/>
              <a:latin typeface="Century Old Style"/>
              <a:ea typeface="Times New Roman" panose="02020603050405020304" pitchFamily="18" charset="0"/>
              <a:cs typeface="Century Old Style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545053" y="2380183"/>
            <a:ext cx="86627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Yes</a:t>
            </a:r>
          </a:p>
          <a:p>
            <a:endParaRPr lang="en-US" sz="2800" dirty="0"/>
          </a:p>
          <a:p>
            <a:r>
              <a:rPr lang="en-US" sz="2800" dirty="0" smtClean="0"/>
              <a:t>Yes</a:t>
            </a:r>
          </a:p>
          <a:p>
            <a:endParaRPr lang="en-US" sz="2800" dirty="0"/>
          </a:p>
          <a:p>
            <a:endParaRPr lang="en-US" sz="2800" dirty="0" smtClean="0"/>
          </a:p>
          <a:p>
            <a:r>
              <a:rPr lang="en-US" sz="2800" dirty="0" smtClean="0"/>
              <a:t>No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239652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 Arguments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23756" y="192506"/>
            <a:ext cx="5480530" cy="6513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907897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Highlight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30299" y="1690688"/>
            <a:ext cx="3714750" cy="504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937720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Access Bar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00575" y="3245310"/>
            <a:ext cx="2990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529461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Ribbon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3010" y="2406316"/>
            <a:ext cx="11685979" cy="195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246730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Drop Down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2" y="3187284"/>
            <a:ext cx="993596" cy="114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788239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Figure B.1 Appearance of Excel since Office 2007. 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226140"/>
            <a:ext cx="10515600" cy="3550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668392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AutoSum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99284" y="3184380"/>
            <a:ext cx="3240816" cy="961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273570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Auto: Menu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00550" y="2702519"/>
            <a:ext cx="339090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148427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Menu Tabs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7280" y="3452829"/>
            <a:ext cx="11697440" cy="499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520308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Microsoft Icon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83" y="3639092"/>
            <a:ext cx="1031633" cy="1005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829858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Save Icon</a:t>
            </a:r>
            <a:endParaRPr lang="en-US" dirty="0"/>
          </a:p>
        </p:txBody>
      </p:sp>
      <p:pic>
        <p:nvPicPr>
          <p:cNvPr id="6" name="Content Placeholder 5" descr="O:\BackupBT2e\BT2E\Dan\Spreadsheet\AppendixC\Sav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5911" y="3279397"/>
            <a:ext cx="1020178" cy="10665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582470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Save As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0826" y="1825625"/>
            <a:ext cx="6570347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057332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Choose Browse Computer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0912" y="1825625"/>
            <a:ext cx="6570175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160487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Save Dialog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76308" y="1825625"/>
            <a:ext cx="7439384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546802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Name Your File and Save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1195" y="1825625"/>
            <a:ext cx="7349609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2121555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892565"/>
            <a:ext cx="10515600" cy="2217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47005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Cells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basic unit of a spreadsheet is a cell. A spreadsheet is a grid of cells that are in columns and rows. Each cell can</a:t>
            </a:r>
          </a:p>
          <a:p>
            <a:pPr lvl="0"/>
            <a:r>
              <a:rPr lang="en-US" dirty="0"/>
              <a:t>contain information that is either text or numbers;</a:t>
            </a:r>
          </a:p>
          <a:p>
            <a:pPr lvl="0"/>
            <a:r>
              <a:rPr lang="en-US" dirty="0"/>
              <a:t>contain a reference to another cell or cells; and</a:t>
            </a:r>
          </a:p>
          <a:p>
            <a:r>
              <a:rPr lang="en-US" dirty="0"/>
              <a:t>contain a formula that may contain a reference to other cells</a:t>
            </a:r>
          </a:p>
        </p:txBody>
      </p:sp>
    </p:spTree>
    <p:extLst>
      <p:ext uri="{BB962C8B-B14F-4D97-AF65-F5344CB8AC3E}">
        <p14:creationId xmlns:p14="http://schemas.microsoft.com/office/powerpoint/2010/main" val="27747106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Close Sheet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96902" y="2131887"/>
            <a:ext cx="4972050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6942216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 Tab; Open Icon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2100049"/>
            <a:ext cx="2063917" cy="1174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34310" y="3274347"/>
            <a:ext cx="2610757" cy="103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3400620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Open Dialog</a:t>
            </a:r>
            <a:endParaRPr lang="en-US" dirty="0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94" y="1825625"/>
            <a:ext cx="6553011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7008932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 Browse Computer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28214" y="1825625"/>
            <a:ext cx="6535572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3625643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finding file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892565"/>
            <a:ext cx="10515600" cy="2217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0412626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Page Layout Ribbon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25" y="3401219"/>
            <a:ext cx="101917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5745029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Highlighted Print Area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99675" y="1825625"/>
            <a:ext cx="2792649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0113465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 Print Area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98" y="365125"/>
            <a:ext cx="3733702" cy="5771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4943775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Result: Darkened for Emphasis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22112" y="1825625"/>
            <a:ext cx="3147776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507915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Page Setup on Page Layout Ribbon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25" y="3401219"/>
            <a:ext cx="101917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09430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2107229"/>
            <a:ext cx="7010400" cy="4266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6922743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Page Setup Dialog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4544" y="1825625"/>
            <a:ext cx="4482911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409778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Print (=&gt; File =&gt; Print)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06628" y="1825625"/>
            <a:ext cx="6578743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7945338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“Reference”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7825" y="1908301"/>
            <a:ext cx="889635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2455338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Freeze Pane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428592"/>
            <a:ext cx="10515600" cy="3145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6842945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4028" y="156578"/>
            <a:ext cx="10515600" cy="1325563"/>
          </a:xfrm>
        </p:spPr>
        <p:txBody>
          <a:bodyPr/>
          <a:lstStyle/>
          <a:p>
            <a:r>
              <a:rPr lang="en-US" dirty="0" smtClean="0"/>
              <a:t>Result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 r="69022" b="54792"/>
          <a:stretch/>
        </p:blipFill>
        <p:spPr bwMode="auto">
          <a:xfrm>
            <a:off x="166565" y="1065774"/>
            <a:ext cx="11630526" cy="512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09863" y="6488668"/>
            <a:ext cx="2426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Image adjusted for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65740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Wrap Text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750" y="1885240"/>
            <a:ext cx="10177713" cy="4811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2667034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283" y="1690688"/>
            <a:ext cx="10625517" cy="4963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2241211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Error </a:t>
            </a:r>
            <a:r>
              <a:rPr lang="en-US" dirty="0" err="1" smtClean="0"/>
              <a:t>Meassages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4411" y="1690688"/>
            <a:ext cx="3663178" cy="4726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3256751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Undo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3895" y="3199189"/>
            <a:ext cx="1145005" cy="1145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243272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 Ribbon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37" y="2301081"/>
            <a:ext cx="6334125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88876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Relative Cell Address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25" y="2324292"/>
            <a:ext cx="6762750" cy="2857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3566616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Error Messages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7707" y="2374231"/>
            <a:ext cx="976892" cy="93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48434" y="2374231"/>
            <a:ext cx="1789330" cy="875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8062" y="2374231"/>
            <a:ext cx="3829050" cy="2846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922405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Circular!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77250" y="4626435"/>
            <a:ext cx="805815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7639" y="2284807"/>
            <a:ext cx="11764361" cy="1983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6680965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Simplification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501654" y="3299478"/>
            <a:ext cx="3188694" cy="3249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1300"/>
              </a:lnSpc>
              <a:tabLst>
                <a:tab pos="2108200" algn="ctr"/>
              </a:tabLst>
            </a:pPr>
            <a:r>
              <a:rPr lang="en-US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entury Old Style"/>
              </a:rPr>
              <a:t>=SUM(B5:B10)</a:t>
            </a:r>
            <a:endParaRPr lang="en-US" sz="2400" spc="125" dirty="0">
              <a:solidFill>
                <a:srgbClr val="000000"/>
              </a:solidFill>
              <a:effectLst/>
              <a:latin typeface="Century Old Style"/>
              <a:ea typeface="Times New Roman" panose="02020603050405020304" pitchFamily="18" charset="0"/>
              <a:cs typeface="Century Old Style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493364" y="4005331"/>
            <a:ext cx="5205272" cy="3249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1300"/>
              </a:lnSpc>
              <a:tabLst>
                <a:tab pos="2108200" algn="ctr"/>
              </a:tabLst>
            </a:pPr>
            <a:r>
              <a:rPr lang="en-US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entury Old Style"/>
              </a:rPr>
              <a:t>=B5+B6+B7+B8+B9+B10</a:t>
            </a:r>
            <a:endParaRPr lang="en-US" sz="2400" spc="125" dirty="0">
              <a:solidFill>
                <a:srgbClr val="000000"/>
              </a:solidFill>
              <a:effectLst/>
              <a:latin typeface="Century Old Style"/>
              <a:ea typeface="Times New Roman" panose="02020603050405020304" pitchFamily="18" charset="0"/>
              <a:cs typeface="Century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241483407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Copy &amp; Paste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9912" y="2340936"/>
            <a:ext cx="32385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815690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Subtotal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71700" y="1690688"/>
            <a:ext cx="78486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0834181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Subtotal in Context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6033" y="1325519"/>
            <a:ext cx="5239934" cy="5303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7279298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Subtotal Formula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356662" y="3299478"/>
            <a:ext cx="5478679" cy="3369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1300"/>
              </a:lnSpc>
              <a:tabLst>
                <a:tab pos="2108200" algn="ctr"/>
              </a:tabLst>
            </a:pPr>
            <a:r>
              <a:rPr lang="en-US" sz="4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entury Old Style"/>
              </a:rPr>
              <a:t>=SUBTOTAL(9,D5:D10)</a:t>
            </a:r>
            <a:endParaRPr lang="en-US" sz="2800" spc="125" dirty="0">
              <a:solidFill>
                <a:srgbClr val="000000"/>
              </a:solidFill>
              <a:effectLst/>
              <a:latin typeface="Century Old Style"/>
              <a:ea typeface="Times New Roman" panose="02020603050405020304" pitchFamily="18" charset="0"/>
              <a:cs typeface="Century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59554972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Correct Subtotal Usage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3735" y="1315452"/>
            <a:ext cx="4777258" cy="5542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6075494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Percent as a Format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13948" y="2434181"/>
            <a:ext cx="27432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8109244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Round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30955" y="1964196"/>
            <a:ext cx="590550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4199487" y="5144320"/>
            <a:ext cx="3793026" cy="3369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1300"/>
              </a:lnSpc>
              <a:tabLst>
                <a:tab pos="2108200" algn="ctr"/>
              </a:tabLst>
            </a:pPr>
            <a:r>
              <a:rPr lang="en-US" sz="4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entury Old Style"/>
              </a:rPr>
              <a:t>=ROUND(B5,-3)</a:t>
            </a:r>
            <a:endParaRPr lang="en-US" sz="2800" spc="125" dirty="0">
              <a:solidFill>
                <a:srgbClr val="000000"/>
              </a:solidFill>
              <a:effectLst/>
              <a:latin typeface="Century Old Style"/>
              <a:ea typeface="Times New Roman" panose="02020603050405020304" pitchFamily="18" charset="0"/>
              <a:cs typeface="Century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38192230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Absolute Cell Address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86050" y="2725346"/>
            <a:ext cx="6819900" cy="2857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2355277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1481" y="1690688"/>
            <a:ext cx="510540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05050" y="3790813"/>
            <a:ext cx="7581900" cy="153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4577079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that formula did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126823" y="2521368"/>
            <a:ext cx="1938351" cy="3369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1300"/>
              </a:lnSpc>
              <a:tabLst>
                <a:tab pos="2108200" algn="ctr"/>
              </a:tabLst>
            </a:pPr>
            <a:r>
              <a:rPr lang="en-US" sz="4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entury Old Style"/>
              </a:rPr>
              <a:t>=C1^D1</a:t>
            </a:r>
            <a:endParaRPr lang="en-US" sz="2800" spc="125" dirty="0">
              <a:solidFill>
                <a:srgbClr val="000000"/>
              </a:solidFill>
              <a:effectLst/>
              <a:latin typeface="Century Old Style"/>
              <a:ea typeface="Times New Roman" panose="02020603050405020304" pitchFamily="18" charset="0"/>
              <a:cs typeface="Century Old Style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96296" y="4025953"/>
            <a:ext cx="7199407" cy="3369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485900" marR="0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tabLst>
                <a:tab pos="2108200" algn="ctr"/>
              </a:tabLst>
            </a:pPr>
            <a:r>
              <a:rPr lang="en-US" sz="4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entury Old Style"/>
              </a:rPr>
              <a:t>1.05*1.05*1.05*1.05*1.05</a:t>
            </a:r>
            <a:endParaRPr lang="en-US" sz="2800" spc="125" dirty="0">
              <a:solidFill>
                <a:srgbClr val="000000"/>
              </a:solidFill>
              <a:effectLst/>
              <a:latin typeface="Century Old Style"/>
              <a:ea typeface="Times New Roman" panose="02020603050405020304" pitchFamily="18" charset="0"/>
              <a:cs typeface="Century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143711774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the spreadsheet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5050" y="3406983"/>
            <a:ext cx="758190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5967948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Value and Related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389444" y="3299478"/>
            <a:ext cx="3413114" cy="3130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1300"/>
              </a:lnSpc>
              <a:tabLst>
                <a:tab pos="2108200" algn="ctr"/>
              </a:tabLst>
            </a:pPr>
            <a:r>
              <a:rPr 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entury Old Style"/>
              </a:rPr>
              <a:t>=NPV(B1,G1:G10)</a:t>
            </a:r>
            <a:endParaRPr lang="en-US" sz="2000" spc="125" dirty="0">
              <a:solidFill>
                <a:srgbClr val="000000"/>
              </a:solidFill>
              <a:effectLst/>
              <a:latin typeface="Century Old Style"/>
              <a:ea typeface="Times New Roman" panose="02020603050405020304" pitchFamily="18" charset="0"/>
              <a:cs typeface="Century Old Style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112168" y="3612512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tabLst>
                <a:tab pos="2108200" algn="ctr"/>
              </a:tabLst>
            </a:pPr>
            <a:r>
              <a:rPr 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entury Old Style"/>
              </a:rPr>
              <a:t>=FV(</a:t>
            </a:r>
            <a:r>
              <a:rPr lang="en-US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entury Old Style"/>
              </a:rPr>
              <a:t>Rate,NPer,PMT,PV,Type</a:t>
            </a:r>
            <a:r>
              <a:rPr 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entury Old Style"/>
              </a:rPr>
              <a:t>)</a:t>
            </a:r>
            <a:endParaRPr lang="en-US" sz="2000" spc="125" dirty="0">
              <a:solidFill>
                <a:srgbClr val="000000"/>
              </a:solidFill>
              <a:latin typeface="Century Old Style"/>
              <a:ea typeface="Times New Roman" panose="02020603050405020304" pitchFamily="18" charset="0"/>
              <a:cs typeface="Century Old Style"/>
            </a:endParaRPr>
          </a:p>
          <a:p>
            <a:pPr algn="ctr">
              <a:lnSpc>
                <a:spcPct val="150000"/>
              </a:lnSpc>
              <a:tabLst>
                <a:tab pos="2108200" algn="ctr"/>
              </a:tabLst>
            </a:pPr>
            <a:r>
              <a:rPr 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entury Old Style"/>
              </a:rPr>
              <a:t>=PV(</a:t>
            </a:r>
            <a:r>
              <a:rPr lang="en-US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entury Old Style"/>
              </a:rPr>
              <a:t>Rate,NPer,PMT,FV,Type</a:t>
            </a:r>
            <a:r>
              <a:rPr 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entury Old Style"/>
              </a:rPr>
              <a:t>)</a:t>
            </a:r>
            <a:endParaRPr lang="en-US" sz="2000" spc="125" dirty="0">
              <a:solidFill>
                <a:srgbClr val="000000"/>
              </a:solidFill>
              <a:latin typeface="Century Old Style"/>
              <a:ea typeface="Times New Roman" panose="02020603050405020304" pitchFamily="18" charset="0"/>
              <a:cs typeface="Century Old Style"/>
            </a:endParaRPr>
          </a:p>
          <a:p>
            <a:pPr algn="ctr">
              <a:lnSpc>
                <a:spcPct val="150000"/>
              </a:lnSpc>
              <a:tabLst>
                <a:tab pos="2108200" algn="ctr"/>
              </a:tabLst>
            </a:pPr>
            <a:r>
              <a:rPr 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entury Old Style"/>
              </a:rPr>
              <a:t>=PMT(</a:t>
            </a:r>
            <a:r>
              <a:rPr lang="en-US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entury Old Style"/>
              </a:rPr>
              <a:t>Rate,NPer,PV,FV,Type</a:t>
            </a:r>
            <a:r>
              <a:rPr 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entury Old Style"/>
              </a:rPr>
              <a:t>)</a:t>
            </a:r>
            <a:endParaRPr lang="en-US" sz="2000" spc="125" dirty="0">
              <a:solidFill>
                <a:srgbClr val="000000"/>
              </a:solidFill>
              <a:effectLst/>
              <a:latin typeface="Century Old Style"/>
              <a:ea typeface="Times New Roman" panose="02020603050405020304" pitchFamily="18" charset="0"/>
              <a:cs typeface="Century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3379906830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NPV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75276" y="1327759"/>
            <a:ext cx="7807952" cy="4985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49752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Examples: FV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1281" y="2627689"/>
            <a:ext cx="81153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6615289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Examples: PV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8350" y="2756026"/>
            <a:ext cx="81153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5660266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Examples: PMT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0249" y="2996657"/>
            <a:ext cx="81153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4634351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Sorting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2067719"/>
            <a:ext cx="5029200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1271978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Sort Dialog and Unsorted Data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480" y="2630905"/>
            <a:ext cx="11654550" cy="3502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697111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Absolute Column, Relative Row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33675" y="2935646"/>
            <a:ext cx="6724650" cy="2914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74059258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Sorted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14986" y="3215480"/>
            <a:ext cx="192405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27238335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Named Range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85586" y="1850649"/>
            <a:ext cx="35433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53498386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Named Range (and replaced formula)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2275" y="2099302"/>
            <a:ext cx="626745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4174800" y="5545372"/>
            <a:ext cx="4259499" cy="3608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1300"/>
              </a:lnSpc>
              <a:tabLst>
                <a:tab pos="2108200" algn="ctr"/>
              </a:tabLst>
            </a:pPr>
            <a:r>
              <a:rPr lang="en-US" sz="4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entury Old Style"/>
              </a:rPr>
              <a:t>=SUM(G1:G10)</a:t>
            </a:r>
            <a:endParaRPr lang="en-US" sz="3600" spc="125" dirty="0">
              <a:solidFill>
                <a:srgbClr val="000000"/>
              </a:solidFill>
              <a:effectLst/>
              <a:latin typeface="Century Old Style"/>
              <a:ea typeface="Times New Roman" panose="02020603050405020304" pitchFamily="18" charset="0"/>
              <a:cs typeface="Century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2313588592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There are some rules: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Only </a:t>
            </a:r>
            <a:r>
              <a:rPr lang="en-US" dirty="0"/>
              <a:t>contiguous areas can be named ranges.</a:t>
            </a:r>
          </a:p>
          <a:p>
            <a:pPr lvl="0"/>
            <a:r>
              <a:rPr lang="en-US" dirty="0"/>
              <a:t>Range names cannot contain empty spaces.</a:t>
            </a:r>
          </a:p>
          <a:p>
            <a:pPr lvl="0"/>
            <a:r>
              <a:rPr lang="en-US" dirty="0"/>
              <a:t>Range names cannot be equal to cell addresses (A1 through XFD1048576).</a:t>
            </a:r>
          </a:p>
          <a:p>
            <a:pPr lvl="0"/>
            <a:r>
              <a:rPr lang="en-US" dirty="0"/>
              <a:t>Range names cannot be equal to function names.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10183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address box to name a range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989262"/>
            <a:ext cx="2952750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70553" y="1754897"/>
            <a:ext cx="5429250" cy="4792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13670326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VLOOKUP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47900" y="1924050"/>
            <a:ext cx="7696200" cy="493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12396802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RANK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2801" y="1849896"/>
            <a:ext cx="3905250" cy="481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90918370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AVERAGE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8738" y="2083509"/>
            <a:ext cx="6438900" cy="459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21081942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average?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699544" y="2417163"/>
            <a:ext cx="4792915" cy="3369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1300"/>
              </a:lnSpc>
              <a:tabLst>
                <a:tab pos="2108200" algn="ctr"/>
              </a:tabLst>
            </a:pPr>
            <a:r>
              <a:rPr lang="en-US" sz="4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entury Old Style"/>
              </a:rPr>
              <a:t>=AVERAGE(B5:B10)</a:t>
            </a:r>
            <a:endParaRPr lang="en-US" sz="2800" spc="125" dirty="0">
              <a:solidFill>
                <a:srgbClr val="000000"/>
              </a:solidFill>
              <a:effectLst/>
              <a:latin typeface="Century Old Style"/>
              <a:ea typeface="Times New Roman" panose="02020603050405020304" pitchFamily="18" charset="0"/>
              <a:cs typeface="Century Old Style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11339" y="3402683"/>
            <a:ext cx="7369325" cy="3369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1300"/>
              </a:lnSpc>
              <a:tabLst>
                <a:tab pos="2108200" algn="ctr"/>
              </a:tabLst>
            </a:pPr>
            <a:r>
              <a:rPr lang="en-US" sz="4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entury Old Style"/>
              </a:rPr>
              <a:t>=SUM(B5:B10)/COUNT(B5:B10)</a:t>
            </a:r>
            <a:endParaRPr lang="en-US" sz="2800" spc="125" dirty="0">
              <a:solidFill>
                <a:srgbClr val="000000"/>
              </a:solidFill>
              <a:effectLst/>
              <a:latin typeface="Century Old Style"/>
              <a:ea typeface="Times New Roman" panose="02020603050405020304" pitchFamily="18" charset="0"/>
              <a:cs typeface="Century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2823974223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Demonstrated Equal Results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75736" y="2038350"/>
            <a:ext cx="7886700" cy="481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441676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Relative Column, Absolute Row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33675" y="2882756"/>
            <a:ext cx="6724650" cy="2933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28466053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158" y="23242"/>
            <a:ext cx="10515600" cy="1325563"/>
          </a:xfrm>
        </p:spPr>
        <p:txBody>
          <a:bodyPr/>
          <a:lstStyle/>
          <a:p>
            <a:r>
              <a:rPr lang="en-US" dirty="0"/>
              <a:t>=AVERAGE(B5:B10, B12:B17)</a:t>
            </a:r>
            <a:br>
              <a:rPr lang="en-US" dirty="0"/>
            </a:br>
            <a:r>
              <a:rPr lang="en-US" dirty="0" smtClean="0"/>
              <a:t>(two arguments)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89683" y="1348805"/>
            <a:ext cx="6111541" cy="5373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05539999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 Deviation (one form)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15364" y="1516772"/>
            <a:ext cx="62865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4064836" y="5609774"/>
            <a:ext cx="4062331" cy="3369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1300"/>
              </a:lnSpc>
              <a:tabLst>
                <a:tab pos="2108200" algn="ctr"/>
              </a:tabLst>
            </a:pPr>
            <a:r>
              <a:rPr lang="en-US" sz="4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entury Old Style"/>
              </a:rPr>
              <a:t>=STDEV(B5:B10)</a:t>
            </a:r>
            <a:endParaRPr lang="en-US" sz="2800" spc="125" dirty="0">
              <a:solidFill>
                <a:srgbClr val="000000"/>
              </a:solidFill>
              <a:effectLst/>
              <a:latin typeface="Century Old Style"/>
              <a:ea typeface="Times New Roman" panose="02020603050405020304" pitchFamily="18" charset="0"/>
              <a:cs typeface="Century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577910602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Date Formats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5450" y="3439319"/>
            <a:ext cx="236220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00474979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Logic Functions, simple </a:t>
            </a:r>
            <a:r>
              <a:rPr lang="en-US" dirty="0" err="1" smtClean="0"/>
              <a:t>equlivalence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66283" y="2726151"/>
            <a:ext cx="3898042" cy="116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66118" y="3743024"/>
            <a:ext cx="3898627" cy="116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44425581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of Logic Function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2350" y="3107655"/>
            <a:ext cx="50673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77334446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Conditionals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2932785"/>
            <a:ext cx="6096000" cy="143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52750" y="1361746"/>
            <a:ext cx="6286500" cy="1295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25" y="4642439"/>
            <a:ext cx="5619750" cy="1931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32143434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AND; OR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9925" y="2263941"/>
            <a:ext cx="5772150" cy="1238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1825" y="4702209"/>
            <a:ext cx="5848350" cy="1259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62760632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AND; OR And the Conditional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85975" y="2030052"/>
            <a:ext cx="8020050" cy="1981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0750" y="4483601"/>
            <a:ext cx="7810500" cy="2068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20441975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CELL: “address”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3344515"/>
            <a:ext cx="6705600" cy="1600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90321698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INDIRECT </a:t>
            </a:r>
            <a:br>
              <a:rPr lang="en-US" dirty="0" smtClean="0"/>
            </a:br>
            <a:r>
              <a:rPr lang="en-US" dirty="0" smtClean="0"/>
              <a:t>Very useful with complex data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25" y="2548926"/>
            <a:ext cx="6762750" cy="1638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817876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Sheet Name in Cell Address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24150" y="3194115"/>
            <a:ext cx="6743700" cy="1752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6608685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MIN; MAX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9840" y="2485540"/>
            <a:ext cx="5543550" cy="3505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2485540"/>
            <a:ext cx="5715000" cy="3712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67351417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Square Root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05175" y="3002867"/>
            <a:ext cx="558165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97343569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DAY; MONTH; YEAR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50934" y="1942161"/>
            <a:ext cx="4237435" cy="1407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4511" y="3602372"/>
            <a:ext cx="4172392" cy="1403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51648" y="5245769"/>
            <a:ext cx="4300349" cy="144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24780302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TRUNC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05150" y="3441531"/>
            <a:ext cx="59817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93912535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Activate Pivot Table Add-In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51" y="1825625"/>
            <a:ext cx="5333898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08704177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Select Microsoft Office PowerPivot for Excel 2013</a:t>
            </a:r>
            <a:endParaRPr lang="en-US" sz="4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5" y="2275765"/>
            <a:ext cx="1167765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52941901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Pivot =&gt; Manage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76550" y="3391694"/>
            <a:ext cx="64389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9800131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087020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If you are using this function, you can select “Enable Content” but be careful (don’t enable if you see this at other times unless you know why).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" y="3388936"/>
            <a:ext cx="1165860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6331059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Pivot Dialog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61670" y="208547"/>
            <a:ext cx="6277252" cy="6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30489500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 to Data Source Dialog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56549" y="1499184"/>
            <a:ext cx="5010679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23968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</TotalTime>
  <Words>505</Words>
  <Application>Microsoft Office PowerPoint</Application>
  <PresentationFormat>Widescreen</PresentationFormat>
  <Paragraphs>144</Paragraphs>
  <Slides>113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113</vt:i4>
      </vt:variant>
    </vt:vector>
  </HeadingPairs>
  <TitlesOfParts>
    <vt:vector size="119" baseType="lpstr">
      <vt:lpstr>Arial</vt:lpstr>
      <vt:lpstr>Calibri</vt:lpstr>
      <vt:lpstr>Calibri Light</vt:lpstr>
      <vt:lpstr>Century Old Style</vt:lpstr>
      <vt:lpstr>Times New Roman</vt:lpstr>
      <vt:lpstr>Office Theme</vt:lpstr>
      <vt:lpstr>Budget Tools 2nd Ed.</vt:lpstr>
      <vt:lpstr>Figure B.1 Appearance of Excel since Office 2007. </vt:lpstr>
      <vt:lpstr>Cells </vt:lpstr>
      <vt:lpstr>Tabs</vt:lpstr>
      <vt:lpstr>Relative Cell Address</vt:lpstr>
      <vt:lpstr>Absolute Cell Address</vt:lpstr>
      <vt:lpstr>Absolute Column, Relative Row</vt:lpstr>
      <vt:lpstr>Relative Column, Absolute Row</vt:lpstr>
      <vt:lpstr>Sheet Name in Cell Address</vt:lpstr>
      <vt:lpstr>Sheet Name With Space</vt:lpstr>
      <vt:lpstr>Addition</vt:lpstr>
      <vt:lpstr>Subtraction</vt:lpstr>
      <vt:lpstr>Summation</vt:lpstr>
      <vt:lpstr>Summation</vt:lpstr>
      <vt:lpstr>2 Arguments</vt:lpstr>
      <vt:lpstr>Highlight</vt:lpstr>
      <vt:lpstr>Quick Access Bar</vt:lpstr>
      <vt:lpstr>Ribbon</vt:lpstr>
      <vt:lpstr>Drop Down</vt:lpstr>
      <vt:lpstr>AutoSum</vt:lpstr>
      <vt:lpstr>Auto: Menu</vt:lpstr>
      <vt:lpstr>Menu Tabs</vt:lpstr>
      <vt:lpstr>Microsoft Icon</vt:lpstr>
      <vt:lpstr>Save Icon</vt:lpstr>
      <vt:lpstr>Save As</vt:lpstr>
      <vt:lpstr>Choose Browse Computer</vt:lpstr>
      <vt:lpstr>Save Dialog</vt:lpstr>
      <vt:lpstr>Name Your File and Save</vt:lpstr>
      <vt:lpstr>Result</vt:lpstr>
      <vt:lpstr>Close Sheet</vt:lpstr>
      <vt:lpstr>File Tab; Open Icon</vt:lpstr>
      <vt:lpstr>Initial Open Dialog</vt:lpstr>
      <vt:lpstr>Select Browse Computer</vt:lpstr>
      <vt:lpstr>After finding file</vt:lpstr>
      <vt:lpstr>Page Layout Ribbon</vt:lpstr>
      <vt:lpstr>Highlighted Print Area</vt:lpstr>
      <vt:lpstr>Set Print Area</vt:lpstr>
      <vt:lpstr>Result: Darkened for Emphasis</vt:lpstr>
      <vt:lpstr>Page Setup on Page Layout Ribbon</vt:lpstr>
      <vt:lpstr>Page Setup Dialog</vt:lpstr>
      <vt:lpstr>Print (=&gt; File =&gt; Print)</vt:lpstr>
      <vt:lpstr>“Reference”</vt:lpstr>
      <vt:lpstr>Freeze Pane</vt:lpstr>
      <vt:lpstr>Result</vt:lpstr>
      <vt:lpstr>Wrap Text</vt:lpstr>
      <vt:lpstr>Center</vt:lpstr>
      <vt:lpstr>Common Error Meassages</vt:lpstr>
      <vt:lpstr>Undo</vt:lpstr>
      <vt:lpstr>View Ribbon</vt:lpstr>
      <vt:lpstr>Cell Error Messages</vt:lpstr>
      <vt:lpstr>Circular!</vt:lpstr>
      <vt:lpstr>Simplification</vt:lpstr>
      <vt:lpstr>Copy &amp; Paste</vt:lpstr>
      <vt:lpstr>Subtotal</vt:lpstr>
      <vt:lpstr>Subtotal in Context</vt:lpstr>
      <vt:lpstr>Subtotal Formula</vt:lpstr>
      <vt:lpstr>Correct Subtotal Usage</vt:lpstr>
      <vt:lpstr>Percent as a Format</vt:lpstr>
      <vt:lpstr>Round</vt:lpstr>
      <vt:lpstr>Interest</vt:lpstr>
      <vt:lpstr>What that formula did</vt:lpstr>
      <vt:lpstr>In the spreadsheet</vt:lpstr>
      <vt:lpstr>Present Value and Related</vt:lpstr>
      <vt:lpstr>Example NPV</vt:lpstr>
      <vt:lpstr>Examples: FV</vt:lpstr>
      <vt:lpstr>Examples: PV</vt:lpstr>
      <vt:lpstr>Examples: PMT</vt:lpstr>
      <vt:lpstr>Sorting</vt:lpstr>
      <vt:lpstr>Sort Dialog and Unsorted Data</vt:lpstr>
      <vt:lpstr>Sorted</vt:lpstr>
      <vt:lpstr>Named Range</vt:lpstr>
      <vt:lpstr>Using Named Range (and replaced formula)</vt:lpstr>
      <vt:lpstr>There are some rules: </vt:lpstr>
      <vt:lpstr>Using address box to name a range</vt:lpstr>
      <vt:lpstr>VLOOKUP</vt:lpstr>
      <vt:lpstr>RANK</vt:lpstr>
      <vt:lpstr>AVERAGE</vt:lpstr>
      <vt:lpstr>What is the average?</vt:lpstr>
      <vt:lpstr>Demonstrated Equal Results</vt:lpstr>
      <vt:lpstr>=AVERAGE(B5:B10, B12:B17) (two arguments)</vt:lpstr>
      <vt:lpstr>Standard Deviation (one form)</vt:lpstr>
      <vt:lpstr>Date Formats</vt:lpstr>
      <vt:lpstr>Logic Functions, simple equlivalence</vt:lpstr>
      <vt:lpstr>Use of Logic Function</vt:lpstr>
      <vt:lpstr>Conditionals </vt:lpstr>
      <vt:lpstr>AND; OR</vt:lpstr>
      <vt:lpstr>AND; OR And the Conditional</vt:lpstr>
      <vt:lpstr>CELL: “address”</vt:lpstr>
      <vt:lpstr>INDIRECT  Very useful with complex data</vt:lpstr>
      <vt:lpstr>MIN; MAX</vt:lpstr>
      <vt:lpstr>Square Root</vt:lpstr>
      <vt:lpstr>DAY; MONTH; YEAR</vt:lpstr>
      <vt:lpstr>TRUNC</vt:lpstr>
      <vt:lpstr>Activate Pivot Table Add-In</vt:lpstr>
      <vt:lpstr>Select Microsoft Office PowerPivot for Excel 2013</vt:lpstr>
      <vt:lpstr>Pivot =&gt; Manage</vt:lpstr>
      <vt:lpstr>If you are using this function, you can select “Enable Content” but be careful (don’t enable if you see this at other times unless you know why).</vt:lpstr>
      <vt:lpstr>Pivot Dialog</vt:lpstr>
      <vt:lpstr>Connect to Data Source Dialog</vt:lpstr>
      <vt:lpstr>Choose a Source</vt:lpstr>
      <vt:lpstr>Continue Finding Your Source</vt:lpstr>
      <vt:lpstr>Selections</vt:lpstr>
      <vt:lpstr>Selections</vt:lpstr>
      <vt:lpstr>Result</vt:lpstr>
      <vt:lpstr>Pivot Data</vt:lpstr>
      <vt:lpstr> Select Pivot Table</vt:lpstr>
      <vt:lpstr>Selections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Budget Tools 2nd Ed.</dc:title>
  <dc:creator>Dan Williams</dc:creator>
  <cp:lastModifiedBy>Dan Williams</cp:lastModifiedBy>
  <cp:revision>25</cp:revision>
  <dcterms:created xsi:type="dcterms:W3CDTF">2014-08-08T22:51:06Z</dcterms:created>
  <dcterms:modified xsi:type="dcterms:W3CDTF">2014-08-10T04:32:04Z</dcterms:modified>
</cp:coreProperties>
</file>